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7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80" r:id="rId13"/>
    <p:sldId id="281" r:id="rId14"/>
    <p:sldId id="282" r:id="rId15"/>
    <p:sldId id="283" r:id="rId16"/>
    <p:sldId id="284" r:id="rId17"/>
    <p:sldId id="285" r:id="rId18"/>
    <p:sldId id="266" r:id="rId1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F"/>
    <a:srgbClr val="4535C0"/>
    <a:srgbClr val="F6F8FE"/>
    <a:srgbClr val="414141"/>
    <a:srgbClr val="75C3CE"/>
    <a:srgbClr val="26CE7A"/>
    <a:srgbClr val="10145D"/>
    <a:srgbClr val="0D3DFF"/>
    <a:srgbClr val="000000"/>
    <a:srgbClr val="2DB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84296" autoAdjust="0"/>
  </p:normalViewPr>
  <p:slideViewPr>
    <p:cSldViewPr snapToGrid="0" snapToObjects="1">
      <p:cViewPr varScale="1">
        <p:scale>
          <a:sx n="100" d="100"/>
          <a:sy n="100" d="100"/>
        </p:scale>
        <p:origin x="318" y="90"/>
      </p:cViewPr>
      <p:guideLst/>
    </p:cSldViewPr>
  </p:slideViewPr>
  <p:outlineViewPr>
    <p:cViewPr>
      <p:scale>
        <a:sx n="33" d="100"/>
        <a:sy n="33" d="100"/>
      </p:scale>
      <p:origin x="0" y="-1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03C98-3A9C-3B47-B5CF-267EAF1E8106}" type="datetimeFigureOut">
              <a:rPr lang="es-ES_tradnl" smtClean="0"/>
              <a:t>02/12/2021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98E-8BC9-C044-8A47-BFEB9349F68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00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c414098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c4140987_0_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05c4140987_0_2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c41409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c4140987_0_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05c4140987_0_8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c4140987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c4140987_0_3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05c4140987_0_311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c414098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c4140987_0_31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05c4140987_0_318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c414098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c4140987_0_206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05c4140987_0_206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9d5c40c5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9d5c40c5c_3_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f9d5c40c5c_3_5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d5c40c5c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d5c40c5c_3_4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f9d5c40c5c_3_47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c414098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c4140987_0_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05c4140987_0_2:notes"/>
          <p:cNvSpPr txBox="1">
            <a:spLocks noGrp="1"/>
          </p:cNvSpPr>
          <p:nvPr>
            <p:ph type="sldNum" idx="12"/>
          </p:nvPr>
        </p:nvSpPr>
        <p:spPr>
          <a:xfrm>
            <a:off x="4023993" y="9721107"/>
            <a:ext cx="3078300" cy="511800"/>
          </a:xfrm>
          <a:prstGeom prst="rect">
            <a:avLst/>
          </a:prstGeom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65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4598E-8BC9-C044-8A47-BFEB9349F68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890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3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ebdvf.eu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3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3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3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3.png"/><Relationship Id="rId7" Type="http://schemas.openxmlformats.org/officeDocument/2006/relationships/hyperlink" Target="https://ebdvf.eu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irc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C09745F6-4135-1B41-9750-31487A6D5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D1B7F22-F8A2-7F43-B7B3-CA36A0A83B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13329" y="1057013"/>
            <a:ext cx="4832262" cy="4563611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26A5A93E-2017-0540-98BE-D15330980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09C63AE0-9F06-3544-9DB3-521857AF9B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31059-D100-414C-8D1B-81C0220A2752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23" name="Grupo 12">
              <a:extLst>
                <a:ext uri="{FF2B5EF4-FFF2-40B4-BE49-F238E27FC236}">
                  <a16:creationId xmlns:a16="http://schemas.microsoft.com/office/drawing/2014/main" id="{9DF10AFC-B12F-FE4E-9E58-A89C54534BAE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27" name="Rectángulo 14">
                <a:extLst>
                  <a:ext uri="{FF2B5EF4-FFF2-40B4-BE49-F238E27FC236}">
                    <a16:creationId xmlns:a16="http://schemas.microsoft.com/office/drawing/2014/main" id="{D11519DD-818F-4648-8AAC-FCA9C1609465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28" name="Imagen 18">
                <a:extLst>
                  <a:ext uri="{FF2B5EF4-FFF2-40B4-BE49-F238E27FC236}">
                    <a16:creationId xmlns:a16="http://schemas.microsoft.com/office/drawing/2014/main" id="{CE0C5CC7-FF76-AF42-AE7A-6FAAFD4A0D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30" name="Imagen 20">
                <a:extLst>
                  <a:ext uri="{FF2B5EF4-FFF2-40B4-BE49-F238E27FC236}">
                    <a16:creationId xmlns:a16="http://schemas.microsoft.com/office/drawing/2014/main" id="{0608C295-47CB-1E4C-9D25-F41525F3C8D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31" name="CuadroTexto 24">
                <a:extLst>
                  <a:ext uri="{FF2B5EF4-FFF2-40B4-BE49-F238E27FC236}">
                    <a16:creationId xmlns:a16="http://schemas.microsoft.com/office/drawing/2014/main" id="{8FF86D6B-FF59-6642-AF26-2551D1E9D8F1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32" name="Imagen 25">
                <a:extLst>
                  <a:ext uri="{FF2B5EF4-FFF2-40B4-BE49-F238E27FC236}">
                    <a16:creationId xmlns:a16="http://schemas.microsoft.com/office/drawing/2014/main" id="{5A2F4100-F001-9D43-B221-EC5521896B7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34" name="Imagen 26">
                <a:extLst>
                  <a:ext uri="{FF2B5EF4-FFF2-40B4-BE49-F238E27FC236}">
                    <a16:creationId xmlns:a16="http://schemas.microsoft.com/office/drawing/2014/main" id="{1A5A62AB-40C1-B04E-AB4B-C49B41505D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35" name="Imagen 27">
                <a:extLst>
                  <a:ext uri="{FF2B5EF4-FFF2-40B4-BE49-F238E27FC236}">
                    <a16:creationId xmlns:a16="http://schemas.microsoft.com/office/drawing/2014/main" id="{21952B53-3A28-4744-BD2B-F46D3DA966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36" name="Imagen 29">
                <a:extLst>
                  <a:ext uri="{FF2B5EF4-FFF2-40B4-BE49-F238E27FC236}">
                    <a16:creationId xmlns:a16="http://schemas.microsoft.com/office/drawing/2014/main" id="{5BF89D91-00E8-E644-9C57-13787F9025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39" name="Imagen 30">
                <a:extLst>
                  <a:ext uri="{FF2B5EF4-FFF2-40B4-BE49-F238E27FC236}">
                    <a16:creationId xmlns:a16="http://schemas.microsoft.com/office/drawing/2014/main" id="{07516050-05A0-324E-A945-5AC1AAEB4C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40" name="CuadroTexto 31">
                <a:extLst>
                  <a:ext uri="{FF2B5EF4-FFF2-40B4-BE49-F238E27FC236}">
                    <a16:creationId xmlns:a16="http://schemas.microsoft.com/office/drawing/2014/main" id="{996D2E6F-EC93-5D4A-BB32-6554005ED914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41" name="CuadroTexto 33">
                <a:extLst>
                  <a:ext uri="{FF2B5EF4-FFF2-40B4-BE49-F238E27FC236}">
                    <a16:creationId xmlns:a16="http://schemas.microsoft.com/office/drawing/2014/main" id="{674058CC-811B-344D-8E4F-2A40D7CB5434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9E06D3-A4E0-FC4A-B03C-A4820372FC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42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D3073A3-6B58-6A47-B5CD-88245796B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8154"/>
            <a:ext cx="12192000" cy="6858000"/>
          </a:xfrm>
          <a:prstGeom prst="rect">
            <a:avLst/>
          </a:prstGeom>
        </p:spPr>
      </p:pic>
      <p:sp>
        <p:nvSpPr>
          <p:cNvPr id="5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3305238" y="3952324"/>
            <a:ext cx="5581523" cy="644793"/>
          </a:xfrm>
        </p:spPr>
        <p:txBody>
          <a:bodyPr anchor="ctr"/>
          <a:lstStyle>
            <a:lvl1pPr marL="0" indent="0" algn="l">
              <a:buNone/>
              <a:defRPr sz="2200" b="1" i="0" baseline="0">
                <a:solidFill>
                  <a:srgbClr val="4535C0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Quote Author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AC669118-E786-2345-AE0D-BD63C57D5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239" y="1024413"/>
            <a:ext cx="5581521" cy="2908145"/>
          </a:xfrm>
        </p:spPr>
        <p:txBody>
          <a:bodyPr/>
          <a:lstStyle>
            <a:lvl1pPr algn="l">
              <a:defRPr sz="3800" b="1" i="0" baseline="0">
                <a:solidFill>
                  <a:srgbClr val="10145D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228306-7070-274E-96EE-B787FCDFE2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D421C1-3B4A-3545-9B00-DFEC420525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46183C-3CFA-2647-8514-CF8CCF845F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75420" y="1403453"/>
            <a:ext cx="626940" cy="4650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nent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4C7E74-C612-5E4C-9537-CDC2D3241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2374396"/>
            <a:ext cx="10515600" cy="210920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5200" b="0" i="0" cap="all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Prominent message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B369F7-8ACC-B240-A49B-C53F5A473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238" y="437585"/>
            <a:ext cx="1237547" cy="5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+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imagen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12191999" cy="6871423"/>
          </a:xfrm>
          <a:solidFill>
            <a:srgbClr val="23282D">
              <a:alpha val="25000"/>
            </a:srgbClr>
          </a:solidFill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00241"/>
            <a:ext cx="10515600" cy="1325563"/>
          </a:xfrm>
        </p:spPr>
        <p:txBody>
          <a:bodyPr/>
          <a:lstStyle>
            <a:lvl1pPr algn="ctr">
              <a:defRPr b="0" cap="all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37F87D-F70A-0E45-B219-912DEC360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78C5E8-C2BC-CF41-94F1-D50E79F84B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3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+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imagen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12191999" cy="6871423"/>
          </a:xfrm>
          <a:solidFill>
            <a:srgbClr val="23282D">
              <a:alpha val="25000"/>
            </a:srgbClr>
          </a:solidFill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00241"/>
            <a:ext cx="10515600" cy="1325563"/>
          </a:xfrm>
        </p:spPr>
        <p:txBody>
          <a:bodyPr/>
          <a:lstStyle>
            <a:lvl1pPr algn="ctr">
              <a:defRPr b="0" cap="all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37F87D-F70A-0E45-B219-912DEC360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78C5E8-C2BC-CF41-94F1-D50E79F84B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3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&amp; background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A0CD3C-8BB3-0345-AF70-B2A378297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305550" cy="6858000"/>
          </a:xfrm>
          <a:prstGeom prst="rect">
            <a:avLst/>
          </a:prstGeom>
        </p:spPr>
      </p:pic>
      <p:sp>
        <p:nvSpPr>
          <p:cNvPr id="10" name="Marcador de imagen 2"/>
          <p:cNvSpPr>
            <a:spLocks noGrp="1"/>
          </p:cNvSpPr>
          <p:nvPr>
            <p:ph type="pic" idx="1" hasCustomPrompt="1"/>
          </p:nvPr>
        </p:nvSpPr>
        <p:spPr>
          <a:xfrm>
            <a:off x="6096000" y="1750"/>
            <a:ext cx="6095999" cy="6871423"/>
          </a:xfrm>
          <a:solidFill>
            <a:srgbClr val="23282D">
              <a:alpha val="25000"/>
            </a:srgbClr>
          </a:solidFill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01317" y="1894271"/>
            <a:ext cx="4927332" cy="2546631"/>
          </a:xfrm>
        </p:spPr>
        <p:txBody>
          <a:bodyPr/>
          <a:lstStyle>
            <a:lvl1pPr algn="ctr">
              <a:defRPr sz="3200" b="0" cap="all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083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light &amp;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A0CD3C-8BB3-0345-AF70-B2A378297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886450" y="0"/>
            <a:ext cx="6305550" cy="6858000"/>
          </a:xfrm>
          <a:prstGeom prst="rect">
            <a:avLst/>
          </a:prstGeom>
        </p:spPr>
      </p:pic>
      <p:sp>
        <p:nvSpPr>
          <p:cNvPr id="10" name="Marcador de imagen 2"/>
          <p:cNvSpPr>
            <a:spLocks noGrp="1"/>
          </p:cNvSpPr>
          <p:nvPr>
            <p:ph type="pic" idx="1" hasCustomPrompt="1"/>
          </p:nvPr>
        </p:nvSpPr>
        <p:spPr>
          <a:xfrm>
            <a:off x="0" y="1750"/>
            <a:ext cx="6095999" cy="6871423"/>
          </a:xfrm>
          <a:solidFill>
            <a:srgbClr val="23282D">
              <a:alpha val="25000"/>
            </a:srgbClr>
          </a:solidFill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387767" y="1894271"/>
            <a:ext cx="4927332" cy="2546631"/>
          </a:xfrm>
        </p:spPr>
        <p:txBody>
          <a:bodyPr/>
          <a:lstStyle>
            <a:lvl1pPr algn="ctr">
              <a:defRPr sz="3200" b="0" cap="all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47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obj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38200" y="1690688"/>
            <a:ext cx="10515600" cy="4223975"/>
          </a:xfrm>
        </p:spPr>
        <p:txBody>
          <a:bodyPr/>
          <a:lstStyle>
            <a:lvl1pPr>
              <a:lnSpc>
                <a:spcPct val="130000"/>
              </a:lnSpc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lnSpc>
                <a:spcPct val="130000"/>
              </a:lnSpc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lnSpc>
                <a:spcPct val="130000"/>
              </a:lnSpc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lnSpc>
                <a:spcPct val="130000"/>
              </a:lnSpc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lnSpc>
                <a:spcPct val="130000"/>
              </a:lnSpc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0DB8EE-B1C5-A347-B1DF-1C98E518E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132211-6507-ED4A-88A7-0EEB151882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25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el + objetcs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 b="1" cap="all" baseline="0">
                <a:solidFill>
                  <a:srgbClr val="4535C0"/>
                </a:solidFill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535363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 b="1" cap="all" baseline="0">
                <a:solidFill>
                  <a:srgbClr val="4535C0"/>
                </a:solidFill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535363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4CF585-3578-9642-A43A-063C28688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60D9793-452B-A940-A0FB-1C84AA491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08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imagen 2"/>
          <p:cNvSpPr>
            <a:spLocks noGrp="1"/>
          </p:cNvSpPr>
          <p:nvPr>
            <p:ph type="pic" idx="10" hasCustomPrompt="1"/>
          </p:nvPr>
        </p:nvSpPr>
        <p:spPr>
          <a:xfrm>
            <a:off x="-1" y="-1"/>
            <a:ext cx="6057901" cy="6333423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426843" y="575016"/>
            <a:ext cx="5181600" cy="1473923"/>
          </a:xfrm>
        </p:spPr>
        <p:txBody>
          <a:bodyPr>
            <a:normAutofit/>
          </a:bodyPr>
          <a:lstStyle>
            <a:lvl1pPr>
              <a:defRPr sz="3400"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426843" y="2122624"/>
            <a:ext cx="5181600" cy="3686337"/>
          </a:xfr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26CE7A"/>
              </a:buClr>
              <a:buSzPct val="125000"/>
              <a:buFont typeface="Arial" charset="0"/>
              <a:buChar char="•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 marL="685800" indent="-228600">
              <a:lnSpc>
                <a:spcPct val="130000"/>
              </a:lnSpc>
              <a:buClr>
                <a:srgbClr val="26CE7A"/>
              </a:buClr>
              <a:buSzPct val="125000"/>
              <a:buFont typeface="Arial" charset="0"/>
              <a:buChar char="•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 marL="1143000" indent="-228600">
              <a:lnSpc>
                <a:spcPct val="130000"/>
              </a:lnSpc>
              <a:buClr>
                <a:srgbClr val="26CE7A"/>
              </a:buClr>
              <a:buSzPct val="125000"/>
              <a:buFont typeface="Arial" charset="0"/>
              <a:buChar char="•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 marL="1600200" indent="-228600">
              <a:lnSpc>
                <a:spcPct val="130000"/>
              </a:lnSpc>
              <a:buClr>
                <a:srgbClr val="26CE7A"/>
              </a:buClr>
              <a:buSzPct val="125000"/>
              <a:buFont typeface="Arial" charset="0"/>
              <a:buChar char="•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 marL="2057400" indent="-228600">
              <a:lnSpc>
                <a:spcPct val="130000"/>
              </a:lnSpc>
              <a:buClr>
                <a:srgbClr val="26CE7A"/>
              </a:buClr>
              <a:buSzPct val="125000"/>
              <a:buFont typeface="Arial" charset="0"/>
              <a:buChar char="•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AF630C-D05D-534E-B171-5F42C2027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8C7A31-2BCE-D04B-BB11-526D656C70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imagen 2"/>
          <p:cNvSpPr>
            <a:spLocks noGrp="1"/>
          </p:cNvSpPr>
          <p:nvPr>
            <p:ph type="pic" idx="10" hasCustomPrompt="1"/>
          </p:nvPr>
        </p:nvSpPr>
        <p:spPr>
          <a:xfrm>
            <a:off x="6119150" y="-1"/>
            <a:ext cx="6061758" cy="6333423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6251" y="465959"/>
            <a:ext cx="5181600" cy="1473923"/>
          </a:xfrm>
        </p:spPr>
        <p:txBody>
          <a:bodyPr>
            <a:normAutofit/>
          </a:bodyPr>
          <a:lstStyle>
            <a:lvl1pPr>
              <a:defRPr sz="3400"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76251" y="2021956"/>
            <a:ext cx="5181600" cy="3686337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BF81FF-33F8-DF45-B75D-45FC036AE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AE39A-7B2C-7E4A-8AD9-577ED96CD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Triang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53A8C0E-4F7C-0349-9473-88A9271EB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968E25-E877-3B4B-B3C6-2F5D4B7DA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26A5A93E-2017-0540-98BE-D15330980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8DDC9DD-4FB0-8C44-8BFE-6A4478801E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44168" y="910696"/>
            <a:ext cx="5162516" cy="487408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2F36A77-292B-F54A-B753-EB4E28C63C26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46" name="Grupo 12">
              <a:extLst>
                <a:ext uri="{FF2B5EF4-FFF2-40B4-BE49-F238E27FC236}">
                  <a16:creationId xmlns:a16="http://schemas.microsoft.com/office/drawing/2014/main" id="{DB6734C4-DEFE-C54A-B650-FA398696A2C7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48" name="Rectángulo 14">
                <a:extLst>
                  <a:ext uri="{FF2B5EF4-FFF2-40B4-BE49-F238E27FC236}">
                    <a16:creationId xmlns:a16="http://schemas.microsoft.com/office/drawing/2014/main" id="{C2FEA0EB-3F08-1A43-BD1A-CA759D53B659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49" name="Imagen 18">
                <a:extLst>
                  <a:ext uri="{FF2B5EF4-FFF2-40B4-BE49-F238E27FC236}">
                    <a16:creationId xmlns:a16="http://schemas.microsoft.com/office/drawing/2014/main" id="{D4FB29CC-D1D0-8047-9EFE-69255A88620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50" name="Imagen 20">
                <a:extLst>
                  <a:ext uri="{FF2B5EF4-FFF2-40B4-BE49-F238E27FC236}">
                    <a16:creationId xmlns:a16="http://schemas.microsoft.com/office/drawing/2014/main" id="{D3138894-1381-3342-9CE5-A4C3F13B91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51" name="CuadroTexto 24">
                <a:extLst>
                  <a:ext uri="{FF2B5EF4-FFF2-40B4-BE49-F238E27FC236}">
                    <a16:creationId xmlns:a16="http://schemas.microsoft.com/office/drawing/2014/main" id="{013DE099-486D-5C45-9A3B-F1855058B3FD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52" name="Imagen 25">
                <a:extLst>
                  <a:ext uri="{FF2B5EF4-FFF2-40B4-BE49-F238E27FC236}">
                    <a16:creationId xmlns:a16="http://schemas.microsoft.com/office/drawing/2014/main" id="{BD9456BC-7D98-E247-86F1-040A688B59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53" name="Imagen 26">
                <a:extLst>
                  <a:ext uri="{FF2B5EF4-FFF2-40B4-BE49-F238E27FC236}">
                    <a16:creationId xmlns:a16="http://schemas.microsoft.com/office/drawing/2014/main" id="{EBFED233-34E2-E147-952B-F0C0E66E4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54" name="Imagen 27">
                <a:extLst>
                  <a:ext uri="{FF2B5EF4-FFF2-40B4-BE49-F238E27FC236}">
                    <a16:creationId xmlns:a16="http://schemas.microsoft.com/office/drawing/2014/main" id="{BDCEA81D-C6A1-1047-AACD-1F3B5B747E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55" name="Imagen 29">
                <a:extLst>
                  <a:ext uri="{FF2B5EF4-FFF2-40B4-BE49-F238E27FC236}">
                    <a16:creationId xmlns:a16="http://schemas.microsoft.com/office/drawing/2014/main" id="{AA804C23-837A-1843-88B9-333606B7BF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56" name="Imagen 30">
                <a:extLst>
                  <a:ext uri="{FF2B5EF4-FFF2-40B4-BE49-F238E27FC236}">
                    <a16:creationId xmlns:a16="http://schemas.microsoft.com/office/drawing/2014/main" id="{8D55B271-2494-FF4A-B3CE-89B0E65EA6E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57" name="CuadroTexto 31">
                <a:extLst>
                  <a:ext uri="{FF2B5EF4-FFF2-40B4-BE49-F238E27FC236}">
                    <a16:creationId xmlns:a16="http://schemas.microsoft.com/office/drawing/2014/main" id="{D471A577-EE0D-FB4E-8EEC-F5055FE4FBDD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58" name="CuadroTexto 33">
                <a:extLst>
                  <a:ext uri="{FF2B5EF4-FFF2-40B4-BE49-F238E27FC236}">
                    <a16:creationId xmlns:a16="http://schemas.microsoft.com/office/drawing/2014/main" id="{690A440D-F4DE-BA48-AA9C-5E7C83CE7083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1718000-2A51-684C-90A1-FD8164A27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570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/>
          <p:cNvSpPr>
            <a:spLocks noGrp="1"/>
          </p:cNvSpPr>
          <p:nvPr>
            <p:ph type="pic" idx="10" hasCustomPrompt="1"/>
          </p:nvPr>
        </p:nvSpPr>
        <p:spPr>
          <a:xfrm>
            <a:off x="-3857" y="-1"/>
            <a:ext cx="3883708" cy="6333423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97421" y="365125"/>
            <a:ext cx="7676187" cy="1325563"/>
          </a:xfrm>
        </p:spPr>
        <p:txBody>
          <a:bodyPr>
            <a:noAutofit/>
          </a:bodyPr>
          <a:lstStyle>
            <a:lvl1pPr>
              <a:defRPr sz="3400" b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197422" y="1763547"/>
            <a:ext cx="3979858" cy="4075615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911786" y="1750124"/>
            <a:ext cx="3961822" cy="4075615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41414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4BB320-1240-BD42-AA8E-5DAD5707B0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DA7051-7DFA-F74E-96FB-D3789C9DCA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imagen 2"/>
          <p:cNvSpPr>
            <a:spLocks noGrp="1"/>
          </p:cNvSpPr>
          <p:nvPr>
            <p:ph type="pic" idx="10" hasCustomPrompt="1"/>
          </p:nvPr>
        </p:nvSpPr>
        <p:spPr>
          <a:xfrm>
            <a:off x="8308292" y="-1"/>
            <a:ext cx="3883708" cy="6333423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2454" y="365126"/>
            <a:ext cx="7315200" cy="1200112"/>
          </a:xfrm>
        </p:spPr>
        <p:txBody>
          <a:bodyPr>
            <a:noAutofit/>
          </a:bodyPr>
          <a:lstStyle>
            <a:lvl1pPr>
              <a:defRPr sz="3400"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722454" y="1620934"/>
            <a:ext cx="3618053" cy="4075615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435998" y="1607511"/>
            <a:ext cx="3601656" cy="4075615"/>
          </a:xfrm>
        </p:spPr>
        <p:txBody>
          <a:bodyPr/>
          <a:lstStyle>
            <a:lvl1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1pPr>
            <a:lvl2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2pPr>
            <a:lvl3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3pPr>
            <a:lvl4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4pPr>
            <a:lvl5pPr>
              <a:buClr>
                <a:srgbClr val="26CE7A"/>
              </a:buClr>
              <a:buSzPct val="125000"/>
              <a:defRPr baseline="0">
                <a:solidFill>
                  <a:srgbClr val="002B6F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2C0206-C30D-9A46-B3C1-FF79B98C0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E3A851D-7C1F-794A-BF77-CF5139F23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2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4DE3D9-3E91-AA42-8574-B37247A68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11CF03-A255-8748-BAF0-0014287025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F107161-8231-1E4A-A647-04B911E6F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823007"/>
            <a:ext cx="9144000" cy="2387600"/>
          </a:xfrm>
        </p:spPr>
        <p:txBody>
          <a:bodyPr anchor="ctr" anchorCtr="0"/>
          <a:lstStyle>
            <a:lvl1pPr algn="ctr">
              <a:defRPr sz="5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Farewell</a:t>
            </a:r>
            <a:r>
              <a:rPr lang="en-GB" dirty="0"/>
              <a:t> text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98212D-E79B-3F4A-8674-0085B81652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238" y="437585"/>
            <a:ext cx="1575273" cy="7457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6D974-BD1E-114A-8C5D-E835C8DC7FA6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20" name="Grupo 12">
              <a:extLst>
                <a:ext uri="{FF2B5EF4-FFF2-40B4-BE49-F238E27FC236}">
                  <a16:creationId xmlns:a16="http://schemas.microsoft.com/office/drawing/2014/main" id="{EA99AD09-1058-764A-8E9F-6882DEBEF20E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32" name="Rectángulo 14">
                <a:extLst>
                  <a:ext uri="{FF2B5EF4-FFF2-40B4-BE49-F238E27FC236}">
                    <a16:creationId xmlns:a16="http://schemas.microsoft.com/office/drawing/2014/main" id="{473ABD49-4DCB-8E4D-AA6F-427132B86254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33" name="Imagen 18">
                <a:extLst>
                  <a:ext uri="{FF2B5EF4-FFF2-40B4-BE49-F238E27FC236}">
                    <a16:creationId xmlns:a16="http://schemas.microsoft.com/office/drawing/2014/main" id="{0FE4B1FB-D99C-1048-8A98-6005A2052D2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34" name="Imagen 20">
                <a:extLst>
                  <a:ext uri="{FF2B5EF4-FFF2-40B4-BE49-F238E27FC236}">
                    <a16:creationId xmlns:a16="http://schemas.microsoft.com/office/drawing/2014/main" id="{2FEE8581-614C-9D43-88E9-248ED0B8180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35" name="CuadroTexto 24">
                <a:extLst>
                  <a:ext uri="{FF2B5EF4-FFF2-40B4-BE49-F238E27FC236}">
                    <a16:creationId xmlns:a16="http://schemas.microsoft.com/office/drawing/2014/main" id="{AF6B44C7-C575-C441-A2EE-46EED734A97F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6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6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36" name="Imagen 25">
                <a:extLst>
                  <a:ext uri="{FF2B5EF4-FFF2-40B4-BE49-F238E27FC236}">
                    <a16:creationId xmlns:a16="http://schemas.microsoft.com/office/drawing/2014/main" id="{37A7AE9B-EA59-FA46-8EA6-5E85E6FC8A9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37" name="Imagen 26">
                <a:extLst>
                  <a:ext uri="{FF2B5EF4-FFF2-40B4-BE49-F238E27FC236}">
                    <a16:creationId xmlns:a16="http://schemas.microsoft.com/office/drawing/2014/main" id="{F02C1AFE-41B7-8F42-92E2-475E7A4CC75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38" name="Imagen 27">
                <a:extLst>
                  <a:ext uri="{FF2B5EF4-FFF2-40B4-BE49-F238E27FC236}">
                    <a16:creationId xmlns:a16="http://schemas.microsoft.com/office/drawing/2014/main" id="{1B0D2355-1528-9148-9D32-D0B1ECA2FC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39" name="Imagen 29">
                <a:extLst>
                  <a:ext uri="{FF2B5EF4-FFF2-40B4-BE49-F238E27FC236}">
                    <a16:creationId xmlns:a16="http://schemas.microsoft.com/office/drawing/2014/main" id="{467FFA97-F333-3E41-BC28-9C8F39F999C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40" name="Imagen 30">
                <a:extLst>
                  <a:ext uri="{FF2B5EF4-FFF2-40B4-BE49-F238E27FC236}">
                    <a16:creationId xmlns:a16="http://schemas.microsoft.com/office/drawing/2014/main" id="{D107AE30-0061-BC43-B39F-36AF2FE5FF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41" name="CuadroTexto 31">
                <a:extLst>
                  <a:ext uri="{FF2B5EF4-FFF2-40B4-BE49-F238E27FC236}">
                    <a16:creationId xmlns:a16="http://schemas.microsoft.com/office/drawing/2014/main" id="{4DA30D76-9B7E-A442-9255-E07AAC8D4F36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42" name="CuadroTexto 33">
                <a:extLst>
                  <a:ext uri="{FF2B5EF4-FFF2-40B4-BE49-F238E27FC236}">
                    <a16:creationId xmlns:a16="http://schemas.microsoft.com/office/drawing/2014/main" id="{3EEFE8D5-5E75-6443-B5A6-C1B3F8349CFC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45564C-6DD0-6849-924B-F59CE5EF22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1.15 Line Spacing">
  <p:cSld name="Title and Text - 1.15 Line Spacing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3167" y="170439"/>
            <a:ext cx="104607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04E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1073975" y="1527775"/>
            <a:ext cx="104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57200" y="1399225"/>
            <a:ext cx="11072700" cy="4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2800"/>
              <a:buFont typeface="Calibri"/>
              <a:buChar char="○"/>
              <a:defRPr sz="2800" b="1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2000"/>
              <a:buFont typeface="Calibri"/>
              <a:buChar char="✓"/>
              <a:defRPr sz="2000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800"/>
              <a:buFont typeface="Calibri"/>
              <a:buChar char="●"/>
              <a:defRPr sz="1800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●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○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■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●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○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alibri"/>
              <a:buChar char="■"/>
              <a:defRPr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72418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28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qua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88A87C61-99D6-AC4A-B9A8-EDBD396EC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968E25-E877-3B4B-B3C6-2F5D4B7DA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26A5A93E-2017-0540-98BE-D15330980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9ED9F89-09BB-5649-BF99-BC163C9CF4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83680" y="1183341"/>
            <a:ext cx="5081671" cy="48011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55E8AE-6DD7-DB44-ACE3-E4B44C2A9BB9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95E9B214-97F8-DD49-A0C7-E2BA03E09DE2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DD951F1-3F42-A640-A0CE-8858DD102A0D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0B2D00B2-9540-A442-8E6B-7C68F86DDA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BE35ADE1-8FC1-7247-A780-4491005FAC5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D0D4F9E-D844-8845-AB9A-AD4ABA19516E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073F3A3A-A329-D44D-A258-453A14612E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4007B9B2-C697-D448-AB32-EEBF6C6EC4B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0535DCDE-5B3F-D647-B64D-5F6D7D8EEE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C35AA9E0-FEF2-7040-ADEF-310A3ECD8DF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377D008D-995D-FB40-8B88-2EAAD74F73F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F98784A-977D-5E42-80D8-2689A0A97E5D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77811615-8E9D-CD4A-B95F-607E6868E600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0FE0BCA-826E-3E48-BE33-097E10CF32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81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ircl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A89CE64-E5E7-504D-9AD5-094F347515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968E25-E877-3B4B-B3C6-2F5D4B7DA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9A052BE-B8F5-404D-8826-A3F0CF6207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10795" y="1058778"/>
            <a:ext cx="4829666" cy="456237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E0481A13-D1F5-624D-9B80-B67F6B7C8F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90E8E9-94DA-D04F-B001-6D25279BD51F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33" name="Grupo 12">
              <a:extLst>
                <a:ext uri="{FF2B5EF4-FFF2-40B4-BE49-F238E27FC236}">
                  <a16:creationId xmlns:a16="http://schemas.microsoft.com/office/drawing/2014/main" id="{835263C7-7756-9146-82ED-32FA94404728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36" name="Rectángulo 14">
                <a:extLst>
                  <a:ext uri="{FF2B5EF4-FFF2-40B4-BE49-F238E27FC236}">
                    <a16:creationId xmlns:a16="http://schemas.microsoft.com/office/drawing/2014/main" id="{7458805C-8956-FE41-8BDD-6A42EA14FE7B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37" name="Imagen 18">
                <a:extLst>
                  <a:ext uri="{FF2B5EF4-FFF2-40B4-BE49-F238E27FC236}">
                    <a16:creationId xmlns:a16="http://schemas.microsoft.com/office/drawing/2014/main" id="{5E06F13C-85C7-2641-BB5A-F10AECB17C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38" name="Imagen 20">
                <a:extLst>
                  <a:ext uri="{FF2B5EF4-FFF2-40B4-BE49-F238E27FC236}">
                    <a16:creationId xmlns:a16="http://schemas.microsoft.com/office/drawing/2014/main" id="{C6C34A73-FFF8-324A-B4A5-31BE9010E0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39" name="CuadroTexto 24">
                <a:extLst>
                  <a:ext uri="{FF2B5EF4-FFF2-40B4-BE49-F238E27FC236}">
                    <a16:creationId xmlns:a16="http://schemas.microsoft.com/office/drawing/2014/main" id="{1DB36E3E-1EEF-C242-9AA1-84DF11F5ADF6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40" name="Imagen 25">
                <a:extLst>
                  <a:ext uri="{FF2B5EF4-FFF2-40B4-BE49-F238E27FC236}">
                    <a16:creationId xmlns:a16="http://schemas.microsoft.com/office/drawing/2014/main" id="{A290E893-97AF-E64D-BCC9-22122C3BF76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41" name="Imagen 26">
                <a:extLst>
                  <a:ext uri="{FF2B5EF4-FFF2-40B4-BE49-F238E27FC236}">
                    <a16:creationId xmlns:a16="http://schemas.microsoft.com/office/drawing/2014/main" id="{BEC86D58-CECD-EF4E-B819-6638684028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42" name="Imagen 27">
                <a:extLst>
                  <a:ext uri="{FF2B5EF4-FFF2-40B4-BE49-F238E27FC236}">
                    <a16:creationId xmlns:a16="http://schemas.microsoft.com/office/drawing/2014/main" id="{D90DB0A6-6CAE-5743-A1BE-729D975BA5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43" name="Imagen 29">
                <a:extLst>
                  <a:ext uri="{FF2B5EF4-FFF2-40B4-BE49-F238E27FC236}">
                    <a16:creationId xmlns:a16="http://schemas.microsoft.com/office/drawing/2014/main" id="{90609266-1B88-9249-B6EC-BD2484AF09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44" name="Imagen 30">
                <a:extLst>
                  <a:ext uri="{FF2B5EF4-FFF2-40B4-BE49-F238E27FC236}">
                    <a16:creationId xmlns:a16="http://schemas.microsoft.com/office/drawing/2014/main" id="{990B71A5-CCC1-F54C-AD3E-585D997709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45" name="CuadroTexto 31">
                <a:extLst>
                  <a:ext uri="{FF2B5EF4-FFF2-40B4-BE49-F238E27FC236}">
                    <a16:creationId xmlns:a16="http://schemas.microsoft.com/office/drawing/2014/main" id="{AD0C7962-CBC3-DC44-B4F0-6D6BF2470E97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46" name="CuadroTexto 33">
                <a:extLst>
                  <a:ext uri="{FF2B5EF4-FFF2-40B4-BE49-F238E27FC236}">
                    <a16:creationId xmlns:a16="http://schemas.microsoft.com/office/drawing/2014/main" id="{53CCBCC1-C416-B44E-AC53-5D98986595FB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97D20ED-2514-1A47-AA34-F4D504DB7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42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Triangl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A7EA2E0-EC9B-9E4A-A662-DABDAF197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968E25-E877-3B4B-B3C6-2F5D4B7DA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A5EFCE6-46F5-154B-8275-0874278A82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44168" y="910695"/>
            <a:ext cx="5158159" cy="4874087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E751FF57-161E-4247-9184-725E96F142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BEA61A-304F-034B-8F58-6E0310DBDF80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33" name="Grupo 12">
              <a:extLst>
                <a:ext uri="{FF2B5EF4-FFF2-40B4-BE49-F238E27FC236}">
                  <a16:creationId xmlns:a16="http://schemas.microsoft.com/office/drawing/2014/main" id="{3302F1B8-C260-E746-A30B-6E48BC839CC3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36" name="Rectángulo 14">
                <a:extLst>
                  <a:ext uri="{FF2B5EF4-FFF2-40B4-BE49-F238E27FC236}">
                    <a16:creationId xmlns:a16="http://schemas.microsoft.com/office/drawing/2014/main" id="{CE4DAB04-D436-AA45-A9E2-7103612E5AEE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37" name="Imagen 18">
                <a:extLst>
                  <a:ext uri="{FF2B5EF4-FFF2-40B4-BE49-F238E27FC236}">
                    <a16:creationId xmlns:a16="http://schemas.microsoft.com/office/drawing/2014/main" id="{658FCCD1-00B7-DE4F-987D-341F013BFB8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38" name="Imagen 20">
                <a:extLst>
                  <a:ext uri="{FF2B5EF4-FFF2-40B4-BE49-F238E27FC236}">
                    <a16:creationId xmlns:a16="http://schemas.microsoft.com/office/drawing/2014/main" id="{AF93E6F5-1934-1947-8E0C-E9A9DA469FE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39" name="CuadroTexto 24">
                <a:extLst>
                  <a:ext uri="{FF2B5EF4-FFF2-40B4-BE49-F238E27FC236}">
                    <a16:creationId xmlns:a16="http://schemas.microsoft.com/office/drawing/2014/main" id="{8FDDF074-1365-F640-805F-4667595C6E43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40" name="Imagen 25">
                <a:extLst>
                  <a:ext uri="{FF2B5EF4-FFF2-40B4-BE49-F238E27FC236}">
                    <a16:creationId xmlns:a16="http://schemas.microsoft.com/office/drawing/2014/main" id="{73FEDF15-3D49-5545-8F94-BD5A560377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41" name="Imagen 26">
                <a:extLst>
                  <a:ext uri="{FF2B5EF4-FFF2-40B4-BE49-F238E27FC236}">
                    <a16:creationId xmlns:a16="http://schemas.microsoft.com/office/drawing/2014/main" id="{C8233520-1681-5949-97D6-29571B6F67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42" name="Imagen 27">
                <a:extLst>
                  <a:ext uri="{FF2B5EF4-FFF2-40B4-BE49-F238E27FC236}">
                    <a16:creationId xmlns:a16="http://schemas.microsoft.com/office/drawing/2014/main" id="{651590B5-BFC2-C74E-8B8F-C86252BC023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43" name="Imagen 29">
                <a:extLst>
                  <a:ext uri="{FF2B5EF4-FFF2-40B4-BE49-F238E27FC236}">
                    <a16:creationId xmlns:a16="http://schemas.microsoft.com/office/drawing/2014/main" id="{8599234E-5F64-914D-B627-102AA6A2472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44" name="Imagen 30">
                <a:extLst>
                  <a:ext uri="{FF2B5EF4-FFF2-40B4-BE49-F238E27FC236}">
                    <a16:creationId xmlns:a16="http://schemas.microsoft.com/office/drawing/2014/main" id="{573E36B7-D819-A847-ABD3-FD49E82B7B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45" name="CuadroTexto 31">
                <a:extLst>
                  <a:ext uri="{FF2B5EF4-FFF2-40B4-BE49-F238E27FC236}">
                    <a16:creationId xmlns:a16="http://schemas.microsoft.com/office/drawing/2014/main" id="{174069E7-474F-FD43-99D6-345274D534FF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46" name="CuadroTexto 33">
                <a:extLst>
                  <a:ext uri="{FF2B5EF4-FFF2-40B4-BE49-F238E27FC236}">
                    <a16:creationId xmlns:a16="http://schemas.microsoft.com/office/drawing/2014/main" id="{9939C7D4-9303-134C-99A6-B4FB4E021F42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B0C539-55C7-7C4E-BC4F-4699F9446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550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quar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9DBDB014-1B0D-4D48-997F-075B4CB26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968E25-E877-3B4B-B3C6-2F5D4B7DA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98" y="437585"/>
            <a:ext cx="1575273" cy="745756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2D64B7C-1AE4-3848-AC74-B169DC21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856" y="1482399"/>
            <a:ext cx="2588739" cy="317681"/>
          </a:xfrm>
          <a:solidFill>
            <a:srgbClr val="26CE7A"/>
          </a:solidFill>
        </p:spPr>
        <p:txBody>
          <a:bodyPr anchor="ctr"/>
          <a:lstStyle>
            <a:lvl1pPr algn="l">
              <a:buNone/>
              <a:defRPr sz="1500" b="1" i="0">
                <a:solidFill>
                  <a:srgbClr val="002B6F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GB" noProof="0" dirty="0"/>
              <a:t>TRACK NAME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78F6952-E8F0-6D48-AC20-D645DC9C2E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44996" y="1174701"/>
            <a:ext cx="5082836" cy="4801190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AB18068D-37E1-8546-89A7-06CE9FF49E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809" y="1926002"/>
            <a:ext cx="6755859" cy="2574629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46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Presentation’s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27B757-9945-B64C-B3FE-1B9A380C7143}"/>
              </a:ext>
            </a:extLst>
          </p:cNvPr>
          <p:cNvGrpSpPr/>
          <p:nvPr userDrawn="1"/>
        </p:nvGrpSpPr>
        <p:grpSpPr>
          <a:xfrm>
            <a:off x="0" y="5861879"/>
            <a:ext cx="12192000" cy="996121"/>
            <a:chOff x="0" y="5861879"/>
            <a:chExt cx="12192000" cy="996121"/>
          </a:xfrm>
        </p:grpSpPr>
        <p:grpSp>
          <p:nvGrpSpPr>
            <p:cNvPr id="33" name="Grupo 12">
              <a:extLst>
                <a:ext uri="{FF2B5EF4-FFF2-40B4-BE49-F238E27FC236}">
                  <a16:creationId xmlns:a16="http://schemas.microsoft.com/office/drawing/2014/main" id="{8FB8C918-D8D1-3A49-BC03-74665BBD6579}"/>
                </a:ext>
              </a:extLst>
            </p:cNvPr>
            <p:cNvGrpSpPr/>
            <p:nvPr userDrawn="1"/>
          </p:nvGrpSpPr>
          <p:grpSpPr>
            <a:xfrm>
              <a:off x="0" y="5861879"/>
              <a:ext cx="12192000" cy="996121"/>
              <a:chOff x="0" y="5861879"/>
              <a:chExt cx="12192000" cy="996121"/>
            </a:xfrm>
          </p:grpSpPr>
          <p:sp>
            <p:nvSpPr>
              <p:cNvPr id="36" name="Rectángulo 14">
                <a:extLst>
                  <a:ext uri="{FF2B5EF4-FFF2-40B4-BE49-F238E27FC236}">
                    <a16:creationId xmlns:a16="http://schemas.microsoft.com/office/drawing/2014/main" id="{70495A50-11B6-6C4B-A320-6E8F7D8FA915}"/>
                  </a:ext>
                </a:extLst>
              </p:cNvPr>
              <p:cNvSpPr/>
              <p:nvPr userDrawn="1"/>
            </p:nvSpPr>
            <p:spPr>
              <a:xfrm>
                <a:off x="0" y="5861879"/>
                <a:ext cx="12192000" cy="99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37" name="Imagen 18">
                <a:extLst>
                  <a:ext uri="{FF2B5EF4-FFF2-40B4-BE49-F238E27FC236}">
                    <a16:creationId xmlns:a16="http://schemas.microsoft.com/office/drawing/2014/main" id="{EC2FEC89-478B-554E-9E59-28988B57B1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75929" y="6276613"/>
                <a:ext cx="1654083" cy="411936"/>
              </a:xfrm>
              <a:prstGeom prst="rect">
                <a:avLst/>
              </a:prstGeom>
            </p:spPr>
          </p:pic>
          <p:pic>
            <p:nvPicPr>
              <p:cNvPr id="38" name="Imagen 20">
                <a:extLst>
                  <a:ext uri="{FF2B5EF4-FFF2-40B4-BE49-F238E27FC236}">
                    <a16:creationId xmlns:a16="http://schemas.microsoft.com/office/drawing/2014/main" id="{6DBCE859-D5A3-224C-B7C5-7647118DD4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468396" y="6224504"/>
                <a:ext cx="1582322" cy="411936"/>
              </a:xfrm>
              <a:prstGeom prst="rect">
                <a:avLst/>
              </a:prstGeom>
            </p:spPr>
          </p:pic>
          <p:sp>
            <p:nvSpPr>
              <p:cNvPr id="39" name="CuadroTexto 24">
                <a:extLst>
                  <a:ext uri="{FF2B5EF4-FFF2-40B4-BE49-F238E27FC236}">
                    <a16:creationId xmlns:a16="http://schemas.microsoft.com/office/drawing/2014/main" id="{A7DFF116-4775-BB49-8898-4E0AD6F4531B}"/>
                  </a:ext>
                </a:extLst>
              </p:cNvPr>
              <p:cNvSpPr txBox="1"/>
              <p:nvPr userDrawn="1"/>
            </p:nvSpPr>
            <p:spPr>
              <a:xfrm>
                <a:off x="10447981" y="6395058"/>
                <a:ext cx="12609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u="none" baseline="0" dirty="0">
                    <a:solidFill>
                      <a:srgbClr val="002B6F"/>
                    </a:solidFill>
                    <a:hlinkClick r:id="rId7"/>
                  </a:rPr>
                  <a:t>https://</a:t>
                </a:r>
                <a:r>
                  <a:rPr lang="es-ES" sz="1200" b="1" u="none" baseline="0" dirty="0" err="1">
                    <a:solidFill>
                      <a:srgbClr val="002B6F"/>
                    </a:solidFill>
                    <a:hlinkClick r:id="rId7"/>
                  </a:rPr>
                  <a:t>ebdvf.eu</a:t>
                </a:r>
                <a:endParaRPr lang="es-ES" sz="1200" b="1" u="none" baseline="0" dirty="0">
                  <a:solidFill>
                    <a:srgbClr val="002B6F"/>
                  </a:solidFill>
                </a:endParaRPr>
              </a:p>
            </p:txBody>
          </p:sp>
          <p:pic>
            <p:nvPicPr>
              <p:cNvPr id="40" name="Imagen 25">
                <a:extLst>
                  <a:ext uri="{FF2B5EF4-FFF2-40B4-BE49-F238E27FC236}">
                    <a16:creationId xmlns:a16="http://schemas.microsoft.com/office/drawing/2014/main" id="{910D27E4-FFA8-F14F-9A87-D4A381B5DA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 rot="1004816">
                <a:off x="11626256" y="6431171"/>
                <a:ext cx="228600" cy="221282"/>
              </a:xfrm>
              <a:prstGeom prst="rect">
                <a:avLst/>
              </a:prstGeom>
            </p:spPr>
          </p:pic>
          <p:pic>
            <p:nvPicPr>
              <p:cNvPr id="41" name="Imagen 26">
                <a:extLst>
                  <a:ext uri="{FF2B5EF4-FFF2-40B4-BE49-F238E27FC236}">
                    <a16:creationId xmlns:a16="http://schemas.microsoft.com/office/drawing/2014/main" id="{41B1A4B9-7A39-084B-8BF8-704D3189CCE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9058213" y="6321605"/>
                <a:ext cx="516662" cy="387496"/>
              </a:xfrm>
              <a:prstGeom prst="rect">
                <a:avLst/>
              </a:prstGeom>
            </p:spPr>
          </p:pic>
          <p:pic>
            <p:nvPicPr>
              <p:cNvPr id="42" name="Imagen 27">
                <a:extLst>
                  <a:ext uri="{FF2B5EF4-FFF2-40B4-BE49-F238E27FC236}">
                    <a16:creationId xmlns:a16="http://schemas.microsoft.com/office/drawing/2014/main" id="{2B97E466-7D98-2A4A-A62B-8BE64C40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6580490" y="6326798"/>
                <a:ext cx="1245558" cy="334362"/>
              </a:xfrm>
              <a:prstGeom prst="rect">
                <a:avLst/>
              </a:prstGeom>
            </p:spPr>
          </p:pic>
          <p:pic>
            <p:nvPicPr>
              <p:cNvPr id="43" name="Imagen 29">
                <a:extLst>
                  <a:ext uri="{FF2B5EF4-FFF2-40B4-BE49-F238E27FC236}">
                    <a16:creationId xmlns:a16="http://schemas.microsoft.com/office/drawing/2014/main" id="{93ED7057-A1E5-E845-989F-52D427CBA95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5819311" y="6278754"/>
                <a:ext cx="508339" cy="508339"/>
              </a:xfrm>
              <a:prstGeom prst="rect">
                <a:avLst/>
              </a:prstGeom>
            </p:spPr>
          </p:pic>
          <p:pic>
            <p:nvPicPr>
              <p:cNvPr id="44" name="Imagen 30">
                <a:extLst>
                  <a:ext uri="{FF2B5EF4-FFF2-40B4-BE49-F238E27FC236}">
                    <a16:creationId xmlns:a16="http://schemas.microsoft.com/office/drawing/2014/main" id="{AD2907C1-EA52-D749-AE29-0C1EB16ECAB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8032035" y="6336197"/>
                <a:ext cx="773338" cy="372904"/>
              </a:xfrm>
              <a:prstGeom prst="rect">
                <a:avLst/>
              </a:prstGeom>
            </p:spPr>
          </p:pic>
          <p:sp>
            <p:nvSpPr>
              <p:cNvPr id="45" name="CuadroTexto 31">
                <a:extLst>
                  <a:ext uri="{FF2B5EF4-FFF2-40B4-BE49-F238E27FC236}">
                    <a16:creationId xmlns:a16="http://schemas.microsoft.com/office/drawing/2014/main" id="{5DA04BA6-550B-CF4B-AC21-3E5FC37E81A6}"/>
                  </a:ext>
                </a:extLst>
              </p:cNvPr>
              <p:cNvSpPr txBox="1"/>
              <p:nvPr userDrawn="1"/>
            </p:nvSpPr>
            <p:spPr>
              <a:xfrm>
                <a:off x="489181" y="6005527"/>
                <a:ext cx="1256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002B6F"/>
                    </a:solidFill>
                  </a:rPr>
                  <a:t>ORGANISED BY:</a:t>
                </a:r>
              </a:p>
            </p:txBody>
          </p:sp>
          <p:sp>
            <p:nvSpPr>
              <p:cNvPr id="46" name="CuadroTexto 33">
                <a:extLst>
                  <a:ext uri="{FF2B5EF4-FFF2-40B4-BE49-F238E27FC236}">
                    <a16:creationId xmlns:a16="http://schemas.microsoft.com/office/drawing/2014/main" id="{0A695A18-4B97-EB4A-BE0D-B799DA0F737C}"/>
                  </a:ext>
                </a:extLst>
              </p:cNvPr>
              <p:cNvSpPr txBox="1"/>
              <p:nvPr userDrawn="1"/>
            </p:nvSpPr>
            <p:spPr>
              <a:xfrm>
                <a:off x="5747709" y="6005527"/>
                <a:ext cx="20783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s-ES" sz="1050" b="1" i="0" dirty="0">
                    <a:solidFill>
                      <a:srgbClr val="002B6F"/>
                    </a:solidFill>
                    <a:effectLst/>
                    <a:latin typeface="Corbel" panose="020B0503020204020204" pitchFamily="34" charset="0"/>
                  </a:rPr>
                  <a:t>LOCAL SLOVENIAN PARTNERS: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602580-97CF-4F40-BF10-669C8B9D7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19908" y="6244853"/>
              <a:ext cx="618650" cy="5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51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118889-8F9C-884F-B338-F27BD1456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827CC8-84C1-E94A-AB3B-526CC0C2E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5489952" y="1460810"/>
            <a:ext cx="5326896" cy="2109207"/>
          </a:xfrm>
        </p:spPr>
        <p:txBody>
          <a:bodyPr anchor="b">
            <a:noAutofit/>
          </a:bodyPr>
          <a:lstStyle>
            <a:lvl1pPr>
              <a:defRPr sz="4000"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¡Hello! My name is…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489952" y="3764272"/>
            <a:ext cx="5326896" cy="1452521"/>
          </a:xfrm>
        </p:spPr>
        <p:txBody>
          <a:bodyPr/>
          <a:lstStyle>
            <a:lvl1pPr marL="0" indent="0">
              <a:buNone/>
              <a:defRPr sz="1800" b="0" i="0" baseline="0">
                <a:solidFill>
                  <a:srgbClr val="4535C0"/>
                </a:solidFill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My professional work is focused on…</a:t>
            </a:r>
          </a:p>
        </p:txBody>
      </p:sp>
      <p:sp>
        <p:nvSpPr>
          <p:cNvPr id="15" name="Marcador de imagen 2"/>
          <p:cNvSpPr>
            <a:spLocks noGrp="1"/>
          </p:cNvSpPr>
          <p:nvPr>
            <p:ph type="pic" idx="10" hasCustomPrompt="1"/>
          </p:nvPr>
        </p:nvSpPr>
        <p:spPr>
          <a:xfrm>
            <a:off x="1446835" y="1460809"/>
            <a:ext cx="3750198" cy="3755983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en</a:t>
            </a:r>
            <a:r>
              <a:rPr lang="en-GB" noProof="0" dirty="0"/>
              <a:t> el </a:t>
            </a:r>
            <a:r>
              <a:rPr lang="en-GB" noProof="0" dirty="0" err="1"/>
              <a:t>icono</a:t>
            </a:r>
            <a:r>
              <a:rPr lang="en-GB" noProof="0" dirty="0"/>
              <a:t> para </a:t>
            </a:r>
            <a:r>
              <a:rPr lang="en-GB" noProof="0" dirty="0" err="1"/>
              <a:t>agregar</a:t>
            </a:r>
            <a:r>
              <a:rPr lang="en-GB" noProof="0" dirty="0"/>
              <a:t> una imagen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C71351-D9F5-C04D-8872-3F83563806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A">
    <p:bg>
      <p:bgPr>
        <a:solidFill>
          <a:srgbClr val="F6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836318"/>
            <a:ext cx="9144000" cy="2120195"/>
          </a:xfrm>
        </p:spPr>
        <p:txBody>
          <a:bodyPr anchor="b">
            <a:normAutofit/>
          </a:bodyPr>
          <a:lstStyle>
            <a:lvl1pPr algn="ctr">
              <a:defRPr sz="5000" b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56513"/>
            <a:ext cx="9144000" cy="506975"/>
          </a:xfrm>
        </p:spPr>
        <p:txBody>
          <a:bodyPr/>
          <a:lstStyle>
            <a:lvl1pPr marL="0" indent="0" algn="ctr">
              <a:buNone/>
              <a:defRPr sz="2000" baseline="0">
                <a:solidFill>
                  <a:srgbClr val="4535C0"/>
                </a:solidFill>
                <a:latin typeface="Space Grotesk" pitchFamily="2" charset="77"/>
                <a:cs typeface="Space Grotesk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subtítulo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40757F-E409-A649-82DD-687079B0C0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7955" y="460092"/>
            <a:ext cx="1353458" cy="6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bg>
      <p:bgPr>
        <a:solidFill>
          <a:srgbClr val="F6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460810"/>
            <a:ext cx="10515600" cy="2109207"/>
          </a:xfrm>
        </p:spPr>
        <p:txBody>
          <a:bodyPr anchor="b">
            <a:normAutofit/>
          </a:bodyPr>
          <a:lstStyle>
            <a:lvl1pPr>
              <a:defRPr sz="5400" b="0" i="0" baseline="0">
                <a:solidFill>
                  <a:srgbClr val="002B6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noProof="0" dirty="0"/>
              <a:t>Section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3570017"/>
            <a:ext cx="10515600" cy="1452521"/>
          </a:xfrm>
        </p:spPr>
        <p:txBody>
          <a:bodyPr/>
          <a:lstStyle>
            <a:lvl1pPr marL="0" indent="0">
              <a:buNone/>
              <a:defRPr sz="2000" b="0" i="0" baseline="0">
                <a:solidFill>
                  <a:srgbClr val="4535C0"/>
                </a:solidFill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07F2811-7A76-9540-BFCF-1F8855D1B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3423"/>
            <a:ext cx="12192000" cy="539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DB4C88-4230-084D-9738-0E41995530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716" y="6537895"/>
            <a:ext cx="2727165" cy="1227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el </a:t>
            </a:r>
            <a:r>
              <a:rPr lang="en-GB" noProof="0" dirty="0" err="1"/>
              <a:t>estilo</a:t>
            </a:r>
            <a:r>
              <a:rPr lang="en-GB" noProof="0" dirty="0"/>
              <a:t> de </a:t>
            </a:r>
            <a:r>
              <a:rPr lang="en-GB" noProof="0" dirty="0" err="1"/>
              <a:t>título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690689"/>
            <a:ext cx="10515600" cy="4096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100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5" r:id="rId4"/>
    <p:sldLayoutId id="2147483678" r:id="rId5"/>
    <p:sldLayoutId id="2147483679" r:id="rId6"/>
    <p:sldLayoutId id="2147483666" r:id="rId7"/>
    <p:sldLayoutId id="2147483680" r:id="rId8"/>
    <p:sldLayoutId id="2147483660" r:id="rId9"/>
    <p:sldLayoutId id="2147483668" r:id="rId10"/>
    <p:sldLayoutId id="2147483673" r:id="rId11"/>
    <p:sldLayoutId id="2147483667" r:id="rId12"/>
    <p:sldLayoutId id="2147483681" r:id="rId13"/>
    <p:sldLayoutId id="2147483682" r:id="rId14"/>
    <p:sldLayoutId id="2147483683" r:id="rId15"/>
    <p:sldLayoutId id="2147483650" r:id="rId16"/>
    <p:sldLayoutId id="2147483653" r:id="rId17"/>
    <p:sldLayoutId id="2147483669" r:id="rId18"/>
    <p:sldLayoutId id="2147483670" r:id="rId19"/>
    <p:sldLayoutId id="2147483671" r:id="rId20"/>
    <p:sldLayoutId id="2147483652" r:id="rId21"/>
    <p:sldLayoutId id="2147483655" r:id="rId22"/>
    <p:sldLayoutId id="2147483665" r:id="rId23"/>
    <p:sldLayoutId id="2147483685" r:id="rId2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i="0" kern="1200" baseline="0">
          <a:solidFill>
            <a:srgbClr val="002B6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rgbClr val="26CE7A"/>
        </a:buClr>
        <a:buFont typeface="Arial"/>
        <a:buChar char="•"/>
        <a:defRPr sz="2800" b="0" i="0" kern="1200" baseline="0">
          <a:solidFill>
            <a:srgbClr val="41414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rgbClr val="26CE7A"/>
        </a:buClr>
        <a:buFont typeface="Arial"/>
        <a:buChar char="•"/>
        <a:defRPr sz="2400" b="0" i="0" kern="1200" baseline="0">
          <a:solidFill>
            <a:srgbClr val="41414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rgbClr val="26CE7A"/>
        </a:buClr>
        <a:buFont typeface="Arial"/>
        <a:buChar char="•"/>
        <a:defRPr sz="2000" b="0" i="0" kern="1200" baseline="0">
          <a:solidFill>
            <a:srgbClr val="41414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rgbClr val="26CE7A"/>
        </a:buClr>
        <a:buFont typeface="Arial"/>
        <a:buChar char="•"/>
        <a:defRPr sz="1800" b="0" i="0" kern="1200" baseline="0">
          <a:solidFill>
            <a:srgbClr val="41414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rgbClr val="26CE7A"/>
        </a:buClr>
        <a:buFont typeface="Arial"/>
        <a:buChar char="•"/>
        <a:defRPr sz="1800" b="0" i="0" kern="1200" baseline="0">
          <a:solidFill>
            <a:srgbClr val="41414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smartgridstandardsmap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5CA-993E-6845-BC83-F5240ECAE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Cross-disciplinary ontologies for </a:t>
            </a:r>
            <a:br>
              <a:rPr lang="en-US" sz="4800" dirty="0"/>
            </a:br>
            <a:r>
              <a:rPr lang="en-US" sz="4800" dirty="0"/>
              <a:t>buildings, infrastructure, smart grid, electricity, </a:t>
            </a:r>
            <a:br>
              <a:rPr lang="en-US" sz="4800" dirty="0"/>
            </a:br>
            <a:r>
              <a:rPr lang="en-US" sz="4800" dirty="0"/>
              <a:t>energy efficiency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B0197-72FA-EB48-8230-5F9CF793A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856" y="1482399"/>
            <a:ext cx="3632494" cy="317681"/>
          </a:xfrm>
        </p:spPr>
        <p:txBody>
          <a:bodyPr>
            <a:normAutofit fontScale="77500" lnSpcReduction="20000"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Spaces Enabling City Digital Twins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936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88B1-E7E3-45EA-9979-E19C4BA1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75" y="45711"/>
            <a:ext cx="10515600" cy="593790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Efficiency: DABGEO Ontologies</a:t>
            </a:r>
          </a:p>
        </p:txBody>
      </p:sp>
      <p:sp>
        <p:nvSpPr>
          <p:cNvPr id="4" name="Google Shape;165;p27">
            <a:extLst>
              <a:ext uri="{FF2B5EF4-FFF2-40B4-BE49-F238E27FC236}">
                <a16:creationId xmlns:a16="http://schemas.microsoft.com/office/drawing/2014/main" id="{336D57DF-35DF-4A76-9A37-4346B3A02881}"/>
              </a:ext>
            </a:extLst>
          </p:cNvPr>
          <p:cNvSpPr txBox="1">
            <a:spLocks/>
          </p:cNvSpPr>
          <p:nvPr/>
        </p:nvSpPr>
        <p:spPr>
          <a:xfrm>
            <a:off x="608675" y="659400"/>
            <a:ext cx="3177325" cy="5129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Actuator operation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Actuators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Air conditioning systems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Air pollutants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Appliance Demand Response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Appliance category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Appliance phases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Appliance working mode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element actuators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element sensors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elements structure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energy performance indicators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energy performance requirements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environmental parameters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geometrical parameters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orientation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parameters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physical elements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spaces environmental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structural parameters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structure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Building typology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Business process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Business process energy 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Climate type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Communication devices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Cooking devices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actuators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commands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field of application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flexibility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functionality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manufacturer</a:t>
            </a:r>
          </a:p>
        </p:txBody>
      </p:sp>
      <p:sp>
        <p:nvSpPr>
          <p:cNvPr id="5" name="Google Shape;167;p27">
            <a:extLst>
              <a:ext uri="{FF2B5EF4-FFF2-40B4-BE49-F238E27FC236}">
                <a16:creationId xmlns:a16="http://schemas.microsoft.com/office/drawing/2014/main" id="{9721D507-47EA-4B2F-A010-2A1C77123CDA}"/>
              </a:ext>
            </a:extLst>
          </p:cNvPr>
          <p:cNvSpPr txBox="1">
            <a:spLocks/>
          </p:cNvSpPr>
          <p:nvPr/>
        </p:nvSpPr>
        <p:spPr>
          <a:xfrm>
            <a:off x="8756650" y="6353175"/>
            <a:ext cx="557100" cy="22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s-ES_trad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50" smtClean="0"/>
              <a:pPr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50"/>
          </a:p>
        </p:txBody>
      </p:sp>
      <p:sp>
        <p:nvSpPr>
          <p:cNvPr id="6" name="Google Shape;166;p27">
            <a:extLst>
              <a:ext uri="{FF2B5EF4-FFF2-40B4-BE49-F238E27FC236}">
                <a16:creationId xmlns:a16="http://schemas.microsoft.com/office/drawing/2014/main" id="{DCEFAB45-0807-4917-B453-4B882990B4E0}"/>
              </a:ext>
            </a:extLst>
          </p:cNvPr>
          <p:cNvSpPr txBox="1">
            <a:spLocks/>
          </p:cNvSpPr>
          <p:nvPr/>
        </p:nvSpPr>
        <p:spPr>
          <a:xfrm>
            <a:off x="3786000" y="672950"/>
            <a:ext cx="3172750" cy="52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operation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power profile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preferences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Device state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Distributed energy sources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Distributed energy sources state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District energy generation systems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Domotic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network components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Emission indicators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Consumption Systems Operation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capacity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consumption systems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consumption systems field of application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cost indicators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efficiency indicators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external factors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generation systems functionality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generation systems performance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key performance indicators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market roles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parameter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provider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reduction measures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saving posts and discussions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storage systems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usage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usage cost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Energy usage forecast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Entertainment equipment</a:t>
            </a:r>
          </a:p>
        </p:txBody>
      </p:sp>
      <p:sp>
        <p:nvSpPr>
          <p:cNvPr id="7" name="Google Shape;168;p27">
            <a:extLst>
              <a:ext uri="{FF2B5EF4-FFF2-40B4-BE49-F238E27FC236}">
                <a16:creationId xmlns:a16="http://schemas.microsoft.com/office/drawing/2014/main" id="{E5A8EBEE-4884-419F-857D-918187FED03E}"/>
              </a:ext>
            </a:extLst>
          </p:cNvPr>
          <p:cNvSpPr txBox="1"/>
          <p:nvPr/>
        </p:nvSpPr>
        <p:spPr>
          <a:xfrm>
            <a:off x="6958750" y="656025"/>
            <a:ext cx="3172750" cy="551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Environmental factors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Environmental sensors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Equipment design parameters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General use brown goods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Household socio-economic 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Individual socio-economic factors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Individual user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Infrastructure location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Infrastructure premise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Metering/actuation equipment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Organization activity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Organization internal structure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Organization members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Organization travel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Populated places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Population socio-economic factors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Provided energy type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Refrigeration devices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Renewable energy indicators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Security systems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Sensor configuration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Sensor operation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Socio-economic factors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Stakeholders infrastructure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System actors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User preferences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Ventilation systems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Water heating white goods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Weather report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Weather-related environmental factors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71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C35-4343-4E22-9C17-E8CD96B3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6724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2B6F"/>
                </a:solidFill>
                <a:latin typeface="Poppins" pitchFamily="2" charset="77"/>
                <a:ea typeface="+mj-ea"/>
                <a:cs typeface="Poppins" pitchFamily="2" charset="77"/>
              </a:rPr>
              <a:t>DABGEO Energy Equipment Domain</a:t>
            </a:r>
            <a:endParaRPr lang="en-US" dirty="0"/>
          </a:p>
        </p:txBody>
      </p:sp>
      <p:pic>
        <p:nvPicPr>
          <p:cNvPr id="4" name="Google Shape;175;p28">
            <a:extLst>
              <a:ext uri="{FF2B5EF4-FFF2-40B4-BE49-F238E27FC236}">
                <a16:creationId xmlns:a16="http://schemas.microsoft.com/office/drawing/2014/main" id="{8B6EDE7F-C510-4399-B89F-1FB7625E7B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839"/>
          <a:stretch/>
        </p:blipFill>
        <p:spPr>
          <a:xfrm>
            <a:off x="100095" y="720978"/>
            <a:ext cx="8100930" cy="55677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6;p28">
            <a:extLst>
              <a:ext uri="{FF2B5EF4-FFF2-40B4-BE49-F238E27FC236}">
                <a16:creationId xmlns:a16="http://schemas.microsoft.com/office/drawing/2014/main" id="{2CF46818-E8D6-4B4D-9FD1-BAC630B001C4}"/>
              </a:ext>
            </a:extLst>
          </p:cNvPr>
          <p:cNvSpPr txBox="1">
            <a:spLocks/>
          </p:cNvSpPr>
          <p:nvPr/>
        </p:nvSpPr>
        <p:spPr>
          <a:xfrm>
            <a:off x="8350448" y="1339200"/>
            <a:ext cx="3663000" cy="41796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Source: "DABGEO: A reusable and usable global energy ontology for the energy domain" (JWS 2020)</a:t>
            </a:r>
          </a:p>
        </p:txBody>
      </p:sp>
    </p:spTree>
    <p:extLst>
      <p:ext uri="{BB962C8B-B14F-4D97-AF65-F5344CB8AC3E}">
        <p14:creationId xmlns:p14="http://schemas.microsoft.com/office/powerpoint/2010/main" val="396152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2F7A-F5C5-4090-9BF2-0A73CB7B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06225" cy="625475"/>
          </a:xfrm>
        </p:spPr>
        <p:txBody>
          <a:bodyPr>
            <a:noAutofit/>
          </a:bodyPr>
          <a:lstStyle/>
          <a:p>
            <a:r>
              <a:rPr lang="en-US" sz="3200" dirty="0"/>
              <a:t>Facility Smart Grid Information Model (FSGIM) Context</a:t>
            </a:r>
          </a:p>
        </p:txBody>
      </p:sp>
      <p:pic>
        <p:nvPicPr>
          <p:cNvPr id="4" name="Google Shape;184;p29">
            <a:extLst>
              <a:ext uri="{FF2B5EF4-FFF2-40B4-BE49-F238E27FC236}">
                <a16:creationId xmlns:a16="http://schemas.microsoft.com/office/drawing/2014/main" id="{8040E998-52A3-4843-8BDE-07AC9A4656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76" t="5375" r="4684" b="16712"/>
          <a:stretch/>
        </p:blipFill>
        <p:spPr>
          <a:xfrm>
            <a:off x="0" y="1062125"/>
            <a:ext cx="8654143" cy="50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3;p29">
            <a:extLst>
              <a:ext uri="{FF2B5EF4-FFF2-40B4-BE49-F238E27FC236}">
                <a16:creationId xmlns:a16="http://schemas.microsoft.com/office/drawing/2014/main" id="{7A373D31-EA5F-4F02-994C-1AE1D3636E5C}"/>
              </a:ext>
            </a:extLst>
          </p:cNvPr>
          <p:cNvSpPr txBox="1">
            <a:spLocks/>
          </p:cNvSpPr>
          <p:nvPr/>
        </p:nvSpPr>
        <p:spPr>
          <a:xfrm>
            <a:off x="9916175" y="1339200"/>
            <a:ext cx="2275800" cy="4978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0"/>
              </a:spcAft>
              <a:buFont typeface="Arial"/>
              <a:buNone/>
            </a:pPr>
            <a:r>
              <a:rPr lang="en-US">
                <a:solidFill>
                  <a:schemeClr val="tx1"/>
                </a:solidFill>
              </a:rPr>
              <a:t>Source: "Information Model Standard for Integrating Facilities with Smart Grid" (ASHRAE Journal, 2011-11)</a:t>
            </a:r>
          </a:p>
          <a:p>
            <a:pPr marL="0" indent="0">
              <a:spcBef>
                <a:spcPts val="1800"/>
              </a:spcBef>
              <a:spcAft>
                <a:spcPts val="0"/>
              </a:spcAft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8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2F7A-F5C5-4090-9BF2-0A73CB7B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06225" cy="320675"/>
          </a:xfrm>
        </p:spPr>
        <p:txBody>
          <a:bodyPr>
            <a:noAutofit/>
          </a:bodyPr>
          <a:lstStyle/>
          <a:p>
            <a:r>
              <a:rPr lang="en-US" sz="2800" dirty="0"/>
              <a:t>Facility Smart Grid Information Model (FSGIM) Scope</a:t>
            </a:r>
            <a:endParaRPr lang="en-US" sz="3200" dirty="0"/>
          </a:p>
        </p:txBody>
      </p:sp>
      <p:sp>
        <p:nvSpPr>
          <p:cNvPr id="5" name="Google Shape;183;p29">
            <a:extLst>
              <a:ext uri="{FF2B5EF4-FFF2-40B4-BE49-F238E27FC236}">
                <a16:creationId xmlns:a16="http://schemas.microsoft.com/office/drawing/2014/main" id="{7A373D31-EA5F-4F02-994C-1AE1D3636E5C}"/>
              </a:ext>
            </a:extLst>
          </p:cNvPr>
          <p:cNvSpPr txBox="1">
            <a:spLocks/>
          </p:cNvSpPr>
          <p:nvPr/>
        </p:nvSpPr>
        <p:spPr>
          <a:xfrm>
            <a:off x="9895325" y="1114425"/>
            <a:ext cx="2296650" cy="5203275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Source: ASHRAE presentation to US DOE (2014-05)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Closely related: </a:t>
            </a:r>
            <a:r>
              <a:rPr lang="en-US" sz="2400" dirty="0" err="1"/>
              <a:t>OpenADR</a:t>
            </a:r>
            <a:endParaRPr lang="en-US" sz="2400" dirty="0"/>
          </a:p>
        </p:txBody>
      </p:sp>
      <p:pic>
        <p:nvPicPr>
          <p:cNvPr id="6" name="Google Shape;192;p30">
            <a:extLst>
              <a:ext uri="{FF2B5EF4-FFF2-40B4-BE49-F238E27FC236}">
                <a16:creationId xmlns:a16="http://schemas.microsoft.com/office/drawing/2014/main" id="{46EB5055-68B4-4BD6-B66D-EF9679D59D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367"/>
          <a:stretch/>
        </p:blipFill>
        <p:spPr>
          <a:xfrm>
            <a:off x="217075" y="860500"/>
            <a:ext cx="9678249" cy="54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44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2F7A-F5C5-4090-9BF2-0A73CB7B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365125"/>
            <a:ext cx="11706225" cy="320675"/>
          </a:xfrm>
        </p:spPr>
        <p:txBody>
          <a:bodyPr>
            <a:noAutofit/>
          </a:bodyPr>
          <a:lstStyle/>
          <a:p>
            <a:r>
              <a:rPr lang="en-US" sz="2800" dirty="0"/>
              <a:t>Example: Layering and "Mixing" of Ontologies</a:t>
            </a:r>
            <a:endParaRPr lang="en-US" sz="3200" dirty="0"/>
          </a:p>
        </p:txBody>
      </p:sp>
      <p:sp>
        <p:nvSpPr>
          <p:cNvPr id="5" name="Google Shape;183;p29">
            <a:extLst>
              <a:ext uri="{FF2B5EF4-FFF2-40B4-BE49-F238E27FC236}">
                <a16:creationId xmlns:a16="http://schemas.microsoft.com/office/drawing/2014/main" id="{7A373D31-EA5F-4F02-994C-1AE1D3636E5C}"/>
              </a:ext>
            </a:extLst>
          </p:cNvPr>
          <p:cNvSpPr txBox="1">
            <a:spLocks/>
          </p:cNvSpPr>
          <p:nvPr/>
        </p:nvSpPr>
        <p:spPr>
          <a:xfrm>
            <a:off x="9382125" y="1339200"/>
            <a:ext cx="2809849" cy="4978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4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20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  <a:defRPr sz="1800" b="0" i="0" kern="1200" baseline="0">
                <a:solidFill>
                  <a:srgbClr val="41414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/>
              <a:t>Source: "Smart Grid-Building Semantic Integration for Interoperability" (WLS 2019)</a:t>
            </a:r>
          </a:p>
        </p:txBody>
      </p:sp>
      <p:pic>
        <p:nvPicPr>
          <p:cNvPr id="7" name="Google Shape;199;p31">
            <a:extLst>
              <a:ext uri="{FF2B5EF4-FFF2-40B4-BE49-F238E27FC236}">
                <a16:creationId xmlns:a16="http://schemas.microsoft.com/office/drawing/2014/main" id="{90680B0E-4F09-4C3C-91C9-DCE95B4D0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14404"/>
            <a:ext cx="9108975" cy="589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35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noProof="0" dirty="0">
                <a:latin typeface="Poppins" pitchFamily="2" charset="77"/>
                <a:cs typeface="Poppins" pitchFamily="2" charset="77"/>
              </a:rPr>
              <a:t>Thank you!</a:t>
            </a:r>
            <a:br>
              <a:rPr lang="en-GB" b="0" noProof="0" dirty="0">
                <a:latin typeface="Poppins" pitchFamily="2" charset="77"/>
                <a:cs typeface="Poppins" pitchFamily="2" charset="77"/>
              </a:rPr>
            </a:br>
            <a:br>
              <a:rPr lang="en-GB" b="0" noProof="0" dirty="0">
                <a:latin typeface="Poppins" pitchFamily="2" charset="77"/>
                <a:cs typeface="Poppins" pitchFamily="2" charset="77"/>
              </a:rPr>
            </a:br>
            <a:r>
              <a:rPr lang="en-GB" b="0" noProof="0" dirty="0">
                <a:latin typeface="Poppins" pitchFamily="2" charset="77"/>
                <a:cs typeface="Poppins" pitchFamily="2" charset="77"/>
              </a:rPr>
              <a:t>Vladimir Alexiev</a:t>
            </a:r>
            <a:br>
              <a:rPr lang="en-GB" b="0" noProof="0" dirty="0">
                <a:latin typeface="Poppins" pitchFamily="2" charset="77"/>
                <a:cs typeface="Poppins" pitchFamily="2" charset="77"/>
              </a:rPr>
            </a:br>
            <a:r>
              <a:rPr lang="en-GB" b="0" noProof="0" dirty="0">
                <a:latin typeface="Poppins" pitchFamily="2" charset="77"/>
                <a:cs typeface="Poppins" pitchFamily="2" charset="77"/>
              </a:rPr>
              <a:t>Chief Data Architect, </a:t>
            </a:r>
            <a:r>
              <a:rPr lang="en-GB" b="0" noProof="0" dirty="0" err="1">
                <a:latin typeface="Poppins" pitchFamily="2" charset="77"/>
                <a:cs typeface="Poppins" pitchFamily="2" charset="77"/>
              </a:rPr>
              <a:t>Ontotext</a:t>
            </a:r>
            <a:endParaRPr lang="en-GB" b="0" noProof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801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83167" y="170439"/>
            <a:ext cx="10460700" cy="85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 Knowledge Graphs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57200" y="1020639"/>
            <a:ext cx="11072700" cy="517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Knowledge Graphs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Enable large-scale data integration: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Cross-domain data harmonization 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Cross-enterprise data integration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Perfect setting for Machine Learning and Data Science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Enable better organization and reusability of DS efforts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Especially "data preparation" efforts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Structure, Storage, Querying, Validation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KGs and Data Spaces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Data spaces use semantics to describe datasets, users, entitlements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But it's also appropriate to define and represent their data as KGs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04E23"/>
              </a:buClr>
              <a:buSzPts val="2800"/>
              <a:buChar char="○"/>
            </a:pPr>
            <a:r>
              <a:rPr lang="en-US" dirty="0">
                <a:solidFill>
                  <a:srgbClr val="F04E23"/>
                </a:solidFill>
              </a:rPr>
              <a:t>Highly complementary</a:t>
            </a:r>
            <a:endParaRPr dirty="0">
              <a:solidFill>
                <a:srgbClr val="F04E2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83166" y="170439"/>
            <a:ext cx="11674199" cy="582036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Cross-Disciplinary Ontologies/Data Models</a:t>
            </a:r>
            <a:endParaRPr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19750" y="752475"/>
            <a:ext cx="11674200" cy="568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Comprehensive ontologies/data models: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Electricity: CIM, CGMES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AECO (Architecture, Engineering, Construction, Operation) of Buildings/Infrastructure: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IFC, LOIN, IDM, ICDD, COINS, MVD, BCF, </a:t>
            </a:r>
            <a:r>
              <a:rPr lang="en-US" dirty="0" err="1"/>
              <a:t>bSDD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Data Dictionaries, Data Templates, Object Libraries, product catalogs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Bricks Schema, Haystack, Digital Buildings, Real Estate Core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LBD: BOT, BPO, CDC, CTO, DOT, FOG, OMG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Cadaster/smart city: </a:t>
            </a:r>
            <a:r>
              <a:rPr lang="en-US" dirty="0" err="1"/>
              <a:t>CityGML</a:t>
            </a:r>
            <a:r>
              <a:rPr lang="en-US" dirty="0"/>
              <a:t>, </a:t>
            </a:r>
            <a:r>
              <a:rPr lang="en-US" dirty="0" err="1"/>
              <a:t>GeoSPARQL</a:t>
            </a:r>
            <a:r>
              <a:rPr lang="en-US" dirty="0"/>
              <a:t>, other OGC, ISO 23262 GIS-BIM interop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Energy Consumption/Efficiency: FSGIM, </a:t>
            </a:r>
            <a:r>
              <a:rPr lang="en-US" dirty="0" err="1"/>
              <a:t>OpenADR</a:t>
            </a:r>
            <a:r>
              <a:rPr lang="en-US" dirty="0"/>
              <a:t>, DABGEO, </a:t>
            </a:r>
            <a:r>
              <a:rPr lang="en-US" dirty="0" err="1"/>
              <a:t>EnergyUse</a:t>
            </a:r>
            <a:r>
              <a:rPr lang="en-US" dirty="0"/>
              <a:t>, OEMA, EEPSA, PROSG, SEAS, SEMANCO, </a:t>
            </a:r>
            <a:r>
              <a:rPr lang="en-US" dirty="0" err="1"/>
              <a:t>DogOnt</a:t>
            </a:r>
            <a:r>
              <a:rPr lang="en-US" dirty="0"/>
              <a:t>, </a:t>
            </a:r>
            <a:r>
              <a:rPr lang="en-US" dirty="0" err="1"/>
              <a:t>ThinkHome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Manufacturing: OPC UA, </a:t>
            </a:r>
            <a:r>
              <a:rPr lang="en-US" dirty="0" err="1"/>
              <a:t>AutomationML</a:t>
            </a:r>
            <a:r>
              <a:rPr lang="en-US" dirty="0"/>
              <a:t>, RAMI, </a:t>
            </a:r>
            <a:r>
              <a:rPr lang="en-US" dirty="0" err="1"/>
              <a:t>AdminShell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Transport/Logistics: GS1 EPCIS, CBV, </a:t>
            </a:r>
            <a:r>
              <a:rPr lang="en-US" dirty="0" err="1"/>
              <a:t>WebVoc</a:t>
            </a:r>
            <a:r>
              <a:rPr lang="en-US" dirty="0"/>
              <a:t>, Digital Links, TDS identifiers (GTIN, GLN, GRAI, GIAI, GDTN…)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Product classification: COBIE, </a:t>
            </a:r>
            <a:r>
              <a:rPr lang="en-US" dirty="0" err="1"/>
              <a:t>eClass</a:t>
            </a:r>
            <a:r>
              <a:rPr lang="en-US" dirty="0"/>
              <a:t>, IEC CDD, GS1 GPC, UNSPSC...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dirty="0"/>
              <a:t>Generic lighter weight ontologies: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IoT, sensors: SOSA, SSN, </a:t>
            </a:r>
            <a:r>
              <a:rPr lang="en-US" dirty="0" err="1"/>
              <a:t>WoT</a:t>
            </a:r>
            <a:r>
              <a:rPr lang="en-US" dirty="0"/>
              <a:t> TD, DTML, SAREF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✓"/>
            </a:pPr>
            <a:r>
              <a:rPr lang="en-US" dirty="0"/>
              <a:t>Bridging: SAREF4ENER, SAREF4BLDG, SAREF4water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6"/>
            <a:ext cx="12192000" cy="6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75"/>
            <a:ext cx="12172331" cy="67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6624" y="-3"/>
            <a:ext cx="12080143" cy="631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EU Energy Data Exchange Reference Architecture</a:t>
            </a:r>
            <a:endParaRPr sz="3600" dirty="0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l="6402" t="5816" b="12034"/>
          <a:stretch/>
        </p:blipFill>
        <p:spPr>
          <a:xfrm>
            <a:off x="36625" y="709449"/>
            <a:ext cx="9497900" cy="61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10328168" y="1444300"/>
            <a:ext cx="1788600" cy="4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H2020 projects BRIDGE, BD4NRG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83174" y="170452"/>
            <a:ext cx="11767375" cy="63070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dirty="0"/>
              <a:t>IEC CIM (Common Information Model)</a:t>
            </a:r>
            <a:endParaRPr dirty="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1160"/>
            <a:ext cx="8934450" cy="605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9077325" y="1544999"/>
            <a:ext cx="3073225" cy="44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3655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ym typeface="Calibri"/>
              </a:rPr>
              <a:t>Covers a Lot of the Electricity Enterprise</a:t>
            </a:r>
            <a:endParaRPr sz="2400" dirty="0">
              <a:sym typeface="Calibri"/>
            </a:endParaRPr>
          </a:p>
          <a:p>
            <a:pPr marL="336550" lvl="0" indent="-285750" algn="l" rtl="0"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ym typeface="Calibri"/>
              </a:rPr>
              <a:t>Diagram: IEC </a:t>
            </a:r>
            <a:r>
              <a:rPr lang="en-US" sz="2400" dirty="0"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 Grid Standards Map</a:t>
            </a:r>
            <a:endParaRPr sz="2400" dirty="0"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>
            <a:picLocks/>
          </p:cNvPicPr>
          <p:nvPr/>
        </p:nvPicPr>
        <p:blipFill rotWithShape="1">
          <a:blip r:embed="rId3"/>
          <a:stretch/>
        </p:blipFill>
        <p:spPr>
          <a:xfrm>
            <a:off x="7962900" y="-25385"/>
            <a:ext cx="4227240" cy="689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722454" y="114300"/>
            <a:ext cx="7315200" cy="551851"/>
          </a:xfr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GB" dirty="0"/>
              <a:t>IEC CIM &amp; ENTSO-E CGMES</a:t>
            </a:r>
          </a:p>
        </p:txBody>
      </p:sp>
      <p:sp>
        <p:nvSpPr>
          <p:cNvPr id="150" name="Google Shape;150;p25"/>
          <p:cNvSpPr txBox="1"/>
          <p:nvPr/>
        </p:nvSpPr>
        <p:spPr>
          <a:xfrm>
            <a:off x="265655" y="4695825"/>
            <a:ext cx="7459119" cy="163889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</a:pPr>
            <a:r>
              <a:rPr lang="en-GB" sz="2200" dirty="0">
                <a:solidFill>
                  <a:srgbClr val="002B6F"/>
                </a:solidFill>
                <a:latin typeface="Source Sans Pro" panose="020B0503030403020204" pitchFamily="34" charset="77"/>
              </a:rPr>
              <a:t>ENTSO-E Common Grid Model Exchange Standard (CGMES v3)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</a:pPr>
            <a:r>
              <a:rPr lang="en-GB" sz="2200" dirty="0">
                <a:solidFill>
                  <a:srgbClr val="002B6F"/>
                </a:solidFill>
                <a:latin typeface="Source Sans Pro" panose="020B0503030403020204" pitchFamily="34" charset="77"/>
              </a:rPr>
              <a:t>Basis of information exchange in EU Single Electricity Market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</a:pPr>
            <a:r>
              <a:rPr lang="en-GB" sz="2200" dirty="0">
                <a:solidFill>
                  <a:srgbClr val="002B6F"/>
                </a:solidFill>
                <a:latin typeface="Source Sans Pro" panose="020B0503030403020204" pitchFamily="34" charset="77"/>
              </a:rPr>
              <a:t>Models maintained in UML 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6CE7A"/>
              </a:buClr>
              <a:buSzPct val="125000"/>
              <a:buFont typeface="Arial"/>
              <a:buChar char="•"/>
            </a:pPr>
            <a:r>
              <a:rPr lang="en-GB" sz="2200" dirty="0">
                <a:solidFill>
                  <a:srgbClr val="002B6F"/>
                </a:solidFill>
                <a:latin typeface="Source Sans Pro" panose="020B0503030403020204" pitchFamily="34" charset="77"/>
              </a:rPr>
              <a:t>From it are generated ontologies (RDFS) an shapes (SHACL)</a:t>
            </a:r>
          </a:p>
        </p:txBody>
      </p:sp>
      <p:pic>
        <p:nvPicPr>
          <p:cNvPr id="149" name="Google Shape;149;p25"/>
          <p:cNvPicPr preferRelativeResize="0"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1128550" y="716923"/>
            <a:ext cx="6242093" cy="392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83167" y="170439"/>
            <a:ext cx="10460700" cy="85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Energy Identification Code (EIC)</a:t>
            </a:r>
            <a:endParaRPr lang="en-US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57200" y="1020639"/>
            <a:ext cx="11072700" cy="517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A global identifier of energy resources  and parties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Electricity (ENTSO-E), gas (ENTSO-G).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Distributed issuing/maintenance (like DNS, DOI, GLEI, GS1 GTIN/GLN)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Examples: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10YCA-BULGARIA-R: Bulgaria (control zone, bidding area, member state)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10XBG-ESO------A: </a:t>
            </a:r>
            <a:r>
              <a:rPr lang="en-US" dirty="0" err="1">
                <a:solidFill>
                  <a:schemeClr val="tx1"/>
                </a:solidFill>
              </a:rPr>
              <a:t>Elektroenergien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Sistemen</a:t>
            </a:r>
            <a:r>
              <a:rPr lang="en-US" dirty="0">
                <a:solidFill>
                  <a:schemeClr val="tx1"/>
                </a:solidFill>
              </a:rPr>
              <a:t> Operator (BG TSO)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32XNPP-KOZLODUY2: NPP </a:t>
            </a:r>
            <a:r>
              <a:rPr lang="en-US" dirty="0" err="1">
                <a:solidFill>
                  <a:schemeClr val="tx1"/>
                </a:solidFill>
              </a:rPr>
              <a:t>Kozloduy</a:t>
            </a:r>
            <a:r>
              <a:rPr lang="en-US" dirty="0">
                <a:solidFill>
                  <a:schemeClr val="tx1"/>
                </a:solidFill>
              </a:rPr>
              <a:t> company (balance responsible party)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32W001100100217D: NPP </a:t>
            </a:r>
            <a:r>
              <a:rPr lang="en-US" dirty="0" err="1">
                <a:solidFill>
                  <a:schemeClr val="tx1"/>
                </a:solidFill>
              </a:rPr>
              <a:t>Kozloduy</a:t>
            </a:r>
            <a:r>
              <a:rPr lang="en-US" dirty="0">
                <a:solidFill>
                  <a:schemeClr val="tx1"/>
                </a:solidFill>
              </a:rPr>
              <a:t> reactor G10 (production unit, i.e. power station)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32W001100100017L: </a:t>
            </a:r>
            <a:r>
              <a:rPr lang="en-US" dirty="0" err="1">
                <a:solidFill>
                  <a:schemeClr val="tx1"/>
                </a:solidFill>
              </a:rPr>
              <a:t>Kozloduy</a:t>
            </a:r>
            <a:r>
              <a:rPr lang="en-US" dirty="0">
                <a:solidFill>
                  <a:schemeClr val="tx1"/>
                </a:solidFill>
              </a:rPr>
              <a:t> reactor G10 (generating unit)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Excellent foundation for a global Energy KG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Unfortunately, CIM uses RDF only for RDF XML data exchange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EIC are not used in RDF nodes, instead temporary GUIDs are generated on export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If CIM complied with Linked Data principles that would make energy data sharing much easier</a:t>
            </a:r>
          </a:p>
        </p:txBody>
      </p:sp>
    </p:spTree>
    <p:extLst>
      <p:ext uri="{BB962C8B-B14F-4D97-AF65-F5344CB8AC3E}">
        <p14:creationId xmlns:p14="http://schemas.microsoft.com/office/powerpoint/2010/main" val="696833235"/>
      </p:ext>
    </p:extLst>
  </p:cSld>
  <p:clrMapOvr>
    <a:masterClrMapping/>
  </p:clrMapOvr>
</p:sld>
</file>

<file path=ppt/theme/theme1.xml><?xml version="1.0" encoding="utf-8"?>
<a:theme xmlns:a="http://schemas.openxmlformats.org/drawingml/2006/main" name="EBDVF21 Theme">
  <a:themeElements>
    <a:clrScheme name="BDVF21">
      <a:dk1>
        <a:srgbClr val="23282D"/>
      </a:dk1>
      <a:lt1>
        <a:srgbClr val="FFFFFF"/>
      </a:lt1>
      <a:dk2>
        <a:srgbClr val="23282D"/>
      </a:dk2>
      <a:lt2>
        <a:srgbClr val="E7E6E6"/>
      </a:lt2>
      <a:accent1>
        <a:srgbClr val="002F70"/>
      </a:accent1>
      <a:accent2>
        <a:srgbClr val="2A5FD3"/>
      </a:accent2>
      <a:accent3>
        <a:srgbClr val="68C2CE"/>
      </a:accent3>
      <a:accent4>
        <a:srgbClr val="403DC3"/>
      </a:accent4>
      <a:accent5>
        <a:srgbClr val="B088F2"/>
      </a:accent5>
      <a:accent6>
        <a:srgbClr val="00CA78"/>
      </a:accent6>
      <a:hlink>
        <a:srgbClr val="002F70"/>
      </a:hlink>
      <a:folHlink>
        <a:srgbClr val="002F7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8AF29670-2A30-254C-9AB2-00D7AFF28D94}" vid="{5AD5446E-91BC-E845-9BA6-CD4E8522367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A4644BE8D30B4CA79AD7771B23F07E" ma:contentTypeVersion="13" ma:contentTypeDescription="Create a new document." ma:contentTypeScope="" ma:versionID="98a55803ef514571fbc10644bec80c04">
  <xsd:schema xmlns:xsd="http://www.w3.org/2001/XMLSchema" xmlns:xs="http://www.w3.org/2001/XMLSchema" xmlns:p="http://schemas.microsoft.com/office/2006/metadata/properties" xmlns:ns2="c0ee2c7c-307c-4ed7-a5b2-37f01333d477" xmlns:ns3="935c4f2d-3251-47ca-bf40-3c0fe8ae350c" targetNamespace="http://schemas.microsoft.com/office/2006/metadata/properties" ma:root="true" ma:fieldsID="0f6e71863b747369408ae1281beb8d9a" ns2:_="" ns3:_="">
    <xsd:import namespace="c0ee2c7c-307c-4ed7-a5b2-37f01333d477"/>
    <xsd:import namespace="935c4f2d-3251-47ca-bf40-3c0fe8ae35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e2c7c-307c-4ed7-a5b2-37f01333d4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c4f2d-3251-47ca-bf40-3c0fe8ae350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80418C-D125-45E9-AE23-759FA5EDD4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B1B735-2D3D-4609-892D-46CF3F99B6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ee2c7c-307c-4ed7-a5b2-37f01333d477"/>
    <ds:schemaRef ds:uri="935c4f2d-3251-47ca-bf40-3c0fe8ae35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F9C062-4F42-4BDC-ADD2-AD03C72F1D5F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935c4f2d-3251-47ca-bf40-3c0fe8ae350c"/>
    <ds:schemaRef ds:uri="c0ee2c7c-307c-4ed7-a5b2-37f01333d47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902</Words>
  <Application>Microsoft Office PowerPoint</Application>
  <PresentationFormat>Widescreen</PresentationFormat>
  <Paragraphs>173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Poppins</vt:lpstr>
      <vt:lpstr>Source Sans Pro</vt:lpstr>
      <vt:lpstr>Space Grotesk</vt:lpstr>
      <vt:lpstr>EBDVF21 Theme</vt:lpstr>
      <vt:lpstr>Cross-disciplinary ontologies for  buildings, infrastructure, smart grid, electricity,  energy efficiency</vt:lpstr>
      <vt:lpstr>Semantic Knowledge Graphs</vt:lpstr>
      <vt:lpstr>Cross-Disciplinary Ontologies/Data Models</vt:lpstr>
      <vt:lpstr>PowerPoint Presentation</vt:lpstr>
      <vt:lpstr>PowerPoint Presentation</vt:lpstr>
      <vt:lpstr>EU Energy Data Exchange Reference Architecture</vt:lpstr>
      <vt:lpstr>IEC CIM (Common Information Model)</vt:lpstr>
      <vt:lpstr>IEC CIM &amp; ENTSO-E CGMES</vt:lpstr>
      <vt:lpstr>Energy Identification Code (EIC)</vt:lpstr>
      <vt:lpstr>Energy Efficiency: DABGEO Ontologies</vt:lpstr>
      <vt:lpstr>DABGEO Energy Equipment Domain</vt:lpstr>
      <vt:lpstr>Facility Smart Grid Information Model (FSGIM) Context</vt:lpstr>
      <vt:lpstr>Facility Smart Grid Information Model (FSGIM) Scope</vt:lpstr>
      <vt:lpstr>Example: Layering and "Mixing" of Ontologies</vt:lpstr>
      <vt:lpstr>Thank you!  Vladimir Alexiev Chief Data Architect, Ontotext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subject/>
  <dc:creator>EBDVF21</dc:creator>
  <cp:keywords/>
  <dc:description/>
  <cp:lastModifiedBy>vladimir.alexiev</cp:lastModifiedBy>
  <cp:revision>33</cp:revision>
  <dcterms:created xsi:type="dcterms:W3CDTF">2021-09-08T16:54:54Z</dcterms:created>
  <dcterms:modified xsi:type="dcterms:W3CDTF">2021-12-02T10:16:58Z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0x010100DBA4644BE8D30B4CA79AD7771B23F07E</vt:lpwstr>
  </property>
</Properties>
</file>